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Nixie One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10.xml"/><Relationship Id="rId17" Type="http://schemas.openxmlformats.org/officeDocument/2006/relationships/font" Target="fonts/NixieOne-regular.fntdata"/><Relationship Id="rId16" Type="http://schemas.openxmlformats.org/officeDocument/2006/relationships/font" Target="fonts/RobotoSlab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4288500"/>
            <a:ext cx="9144000" cy="2475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11" name="Shape 11"/>
          <p:cNvSpPr/>
          <p:nvPr/>
        </p:nvSpPr>
        <p:spPr>
          <a:xfrm>
            <a:off x="0" y="500626"/>
            <a:ext cx="9144000" cy="38241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Shape 14"/>
          <p:cNvSpPr txBox="1"/>
          <p:nvPr>
            <p:ph type="ctrTitle"/>
          </p:nvPr>
        </p:nvSpPr>
        <p:spPr>
          <a:xfrm>
            <a:off x="685800" y="2601425"/>
            <a:ext cx="5810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style A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0" y="1148250"/>
            <a:ext cx="9144000" cy="28470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85" name="Shape 85"/>
          <p:cNvSpPr/>
          <p:nvPr/>
        </p:nvSpPr>
        <p:spPr>
          <a:xfrm>
            <a:off x="0" y="500625"/>
            <a:ext cx="9144000" cy="7320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0" y="3962800"/>
            <a:ext cx="9144000" cy="370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/>
          <p:nvPr/>
        </p:nvSpPr>
        <p:spPr>
          <a:xfrm>
            <a:off x="0" y="4333125"/>
            <a:ext cx="9144000" cy="8103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style B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/>
        </p:nvSpPr>
        <p:spPr>
          <a:xfrm>
            <a:off x="0" y="4294550"/>
            <a:ext cx="9144000" cy="2412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91" name="Shape 91"/>
          <p:cNvSpPr/>
          <p:nvPr/>
        </p:nvSpPr>
        <p:spPr>
          <a:xfrm>
            <a:off x="0" y="500626"/>
            <a:ext cx="9144000" cy="38241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ub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4113600" y="2878750"/>
            <a:ext cx="4505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4113600" y="3983050"/>
            <a:ext cx="4505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 sz="1800">
                <a:solidFill>
                  <a:srgbClr val="94BF6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 sz="1800">
                <a:solidFill>
                  <a:srgbClr val="94BF6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 sz="1800">
                <a:solidFill>
                  <a:srgbClr val="94BF6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9pPr>
          </a:lstStyle>
          <a:p/>
        </p:txBody>
      </p:sp>
      <p:sp>
        <p:nvSpPr>
          <p:cNvPr id="18" name="Shape 18"/>
          <p:cNvSpPr/>
          <p:nvPr/>
        </p:nvSpPr>
        <p:spPr>
          <a:xfrm>
            <a:off x="0" y="4288499"/>
            <a:ext cx="3474300" cy="2475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0" y="0"/>
            <a:ext cx="34743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20" name="Shape 20"/>
          <p:cNvSpPr/>
          <p:nvPr/>
        </p:nvSpPr>
        <p:spPr>
          <a:xfrm>
            <a:off x="0" y="500626"/>
            <a:ext cx="3474300" cy="38241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0" y="4493604"/>
            <a:ext cx="3474300" cy="118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0" y="4584075"/>
            <a:ext cx="3474300" cy="5595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1148250"/>
            <a:ext cx="9144000" cy="28470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3398538" y="1599538"/>
            <a:ext cx="2346925" cy="19444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E3142">
                    <a:alpha val="20380"/>
                  </a:srgbClr>
                </a:solidFill>
                <a:latin typeface="Impact"/>
              </a:rPr>
              <a:t>“</a:t>
            </a:r>
          </a:p>
        </p:txBody>
      </p:sp>
      <p:sp>
        <p:nvSpPr>
          <p:cNvPr id="26" name="Shape 26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27" name="Shape 27"/>
          <p:cNvSpPr/>
          <p:nvPr/>
        </p:nvSpPr>
        <p:spPr>
          <a:xfrm>
            <a:off x="0" y="500625"/>
            <a:ext cx="9144000" cy="7320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3962800"/>
            <a:ext cx="9144000" cy="370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Shape 29"/>
          <p:cNvSpPr/>
          <p:nvPr/>
        </p:nvSpPr>
        <p:spPr>
          <a:xfrm>
            <a:off x="0" y="4333125"/>
            <a:ext cx="9144000" cy="8103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1556175" y="2300275"/>
            <a:ext cx="6031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55600" lvl="0" marL="457200" rtl="0" algn="ctr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▪"/>
              <a:defRPr sz="2000">
                <a:solidFill>
                  <a:srgbClr val="FFFFFF"/>
                </a:solidFill>
              </a:defRPr>
            </a:lvl1pPr>
            <a:lvl2pPr indent="-355600" lvl="1" marL="914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▫"/>
              <a:defRPr sz="2000">
                <a:solidFill>
                  <a:srgbClr val="FFFFFF"/>
                </a:solidFill>
              </a:defRPr>
            </a:lvl2pPr>
            <a:lvl3pPr indent="-355600" lvl="2" marL="1371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■"/>
              <a:defRPr sz="2000">
                <a:solidFill>
                  <a:srgbClr val="FFFFFF"/>
                </a:solidFill>
              </a:defRPr>
            </a:lvl3pPr>
            <a:lvl4pPr indent="-355600" lvl="3" marL="18288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  <a:defRPr sz="2000">
                <a:solidFill>
                  <a:srgbClr val="FFFFFF"/>
                </a:solidFill>
              </a:defRPr>
            </a:lvl4pPr>
            <a:lvl5pPr indent="-355600" lvl="4" marL="22860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  <a:defRPr sz="2000">
                <a:solidFill>
                  <a:srgbClr val="FFFFFF"/>
                </a:solidFill>
              </a:defRPr>
            </a:lvl5pPr>
            <a:lvl6pPr indent="-355600" lvl="5" marL="2743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■"/>
              <a:defRPr sz="2000">
                <a:solidFill>
                  <a:srgbClr val="FFFFFF"/>
                </a:solidFill>
              </a:defRPr>
            </a:lvl6pPr>
            <a:lvl7pPr indent="-355600" lvl="6" marL="32004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  <a:defRPr sz="2000">
                <a:solidFill>
                  <a:srgbClr val="FFFFFF"/>
                </a:solidFill>
              </a:defRPr>
            </a:lvl7pPr>
            <a:lvl8pPr indent="-355600" lvl="7" marL="36576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  <a:defRPr sz="2000">
                <a:solidFill>
                  <a:srgbClr val="FFFFFF"/>
                </a:solidFill>
              </a:defRPr>
            </a:lvl8pPr>
            <a:lvl9pPr indent="-355600" lvl="8" marL="41148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■"/>
              <a:defRPr sz="2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+ 1 colum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33" name="Shape 33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" name="Shape 37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cap="flat" cmpd="sng" w="9525">
            <a:solidFill>
              <a:srgbClr val="18637B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8" name="Shape 38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06400" lvl="0" marL="457200">
              <a:spcBef>
                <a:spcPts val="600"/>
              </a:spcBef>
              <a:spcAft>
                <a:spcPts val="0"/>
              </a:spcAft>
              <a:buSzPts val="2800"/>
              <a:buChar char="▪"/>
              <a:defRPr sz="2800"/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SzPts val="2800"/>
              <a:buChar char="▫"/>
              <a:defRPr sz="2800"/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+ 2 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42" name="Shape 42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" name="Shape 46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cap="flat" cmpd="sng" w="9525">
            <a:solidFill>
              <a:srgbClr val="18637B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7" name="Shape 47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1146025" y="1767275"/>
            <a:ext cx="36603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9" name="Shape 49"/>
          <p:cNvSpPr txBox="1"/>
          <p:nvPr>
            <p:ph idx="2" type="body"/>
          </p:nvPr>
        </p:nvSpPr>
        <p:spPr>
          <a:xfrm>
            <a:off x="5026623" y="1767275"/>
            <a:ext cx="36603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3 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52" name="Shape 52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" name="Shape 56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cap="flat" cmpd="sng" w="9525">
            <a:solidFill>
              <a:srgbClr val="18637B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57" name="Shape 57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1146025" y="1773300"/>
            <a:ext cx="2409900" cy="315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2" type="body"/>
          </p:nvPr>
        </p:nvSpPr>
        <p:spPr>
          <a:xfrm>
            <a:off x="3679388" y="1773300"/>
            <a:ext cx="2409900" cy="315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3" type="body"/>
          </p:nvPr>
        </p:nvSpPr>
        <p:spPr>
          <a:xfrm>
            <a:off x="6212750" y="1773300"/>
            <a:ext cx="2409900" cy="315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63" name="Shape 63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" name="Shape 67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cap="flat" cmpd="sng" w="9525">
            <a:solidFill>
              <a:srgbClr val="18637B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68" name="Shape 68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71" name="Shape 71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72" name="Shape 72"/>
          <p:cNvSpPr/>
          <p:nvPr/>
        </p:nvSpPr>
        <p:spPr>
          <a:xfrm>
            <a:off x="0" y="500625"/>
            <a:ext cx="2472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4454"/>
              </a:solidFill>
            </a:endParaRPr>
          </a:p>
        </p:txBody>
      </p:sp>
      <p:sp>
        <p:nvSpPr>
          <p:cNvPr id="78" name="Shape 78"/>
          <p:cNvSpPr/>
          <p:nvPr/>
        </p:nvSpPr>
        <p:spPr>
          <a:xfrm>
            <a:off x="0" y="500625"/>
            <a:ext cx="2472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b="1"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b="1"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b="1"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b="1"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b="1"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b="1"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b="1"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b="1"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b="1"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rgbClr val="114454"/>
              </a:buClr>
              <a:buSzPts val="3000"/>
              <a:buFont typeface="Nixie One"/>
              <a:buChar char="▪"/>
              <a:defRPr sz="30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2400"/>
              <a:buFont typeface="Nixie One"/>
              <a:buChar char="▫"/>
              <a:defRPr sz="24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2400"/>
              <a:buFont typeface="Nixie One"/>
              <a:buChar char="■"/>
              <a:defRPr sz="24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●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○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■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●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○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■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ctrTitle"/>
          </p:nvPr>
        </p:nvSpPr>
        <p:spPr>
          <a:xfrm>
            <a:off x="1143000" y="2601425"/>
            <a:ext cx="5810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Manejo de Excepciones</a:t>
            </a:r>
            <a:endParaRPr/>
          </a:p>
        </p:txBody>
      </p:sp>
      <p:grpSp>
        <p:nvGrpSpPr>
          <p:cNvPr id="99" name="Shape 99"/>
          <p:cNvGrpSpPr/>
          <p:nvPr/>
        </p:nvGrpSpPr>
        <p:grpSpPr>
          <a:xfrm>
            <a:off x="842953" y="1263853"/>
            <a:ext cx="878429" cy="715122"/>
            <a:chOff x="4556450" y="4963575"/>
            <a:chExt cx="548025" cy="498100"/>
          </a:xfrm>
        </p:grpSpPr>
        <p:sp>
          <p:nvSpPr>
            <p:cNvPr id="100" name="Shape 100"/>
            <p:cNvSpPr/>
            <p:nvPr/>
          </p:nvSpPr>
          <p:spPr>
            <a:xfrm>
              <a:off x="4611850" y="5222350"/>
              <a:ext cx="436600" cy="239325"/>
            </a:xfrm>
            <a:custGeom>
              <a:pathLst>
                <a:path extrusionOk="0" fill="none" h="9573" w="17464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4612475" y="4963575"/>
              <a:ext cx="435975" cy="125450"/>
            </a:xfrm>
            <a:custGeom>
              <a:pathLst>
                <a:path extrusionOk="0" fill="none" h="5018" w="17439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556450" y="5089000"/>
              <a:ext cx="274025" cy="225925"/>
            </a:xfrm>
            <a:custGeom>
              <a:pathLst>
                <a:path extrusionOk="0" fill="none" h="9037" w="10961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4830450" y="5089000"/>
              <a:ext cx="274025" cy="225925"/>
            </a:xfrm>
            <a:custGeom>
              <a:pathLst>
                <a:path extrusionOk="0" fill="none" h="9037" w="10961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4830450" y="5213225"/>
              <a:ext cx="25" cy="248450"/>
            </a:xfrm>
            <a:custGeom>
              <a:pathLst>
                <a:path extrusionOk="0" fill="none" h="9938" w="1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/>
        </p:nvSpPr>
        <p:spPr>
          <a:xfrm>
            <a:off x="6763200" y="667675"/>
            <a:ext cx="2114400" cy="3834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Nzhdeh Yeghiazaryan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/>
        </p:nvSpPr>
        <p:spPr>
          <a:xfrm>
            <a:off x="1209025" y="343500"/>
            <a:ext cx="70014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114454"/>
                </a:solidFill>
                <a:latin typeface="Roboto Slab"/>
                <a:ea typeface="Roboto Slab"/>
                <a:cs typeface="Roboto Slab"/>
                <a:sym typeface="Roboto Slab"/>
              </a:rPr>
              <a:t>¿Alguna pregunta?</a:t>
            </a:r>
            <a:endParaRPr sz="4800">
              <a:solidFill>
                <a:srgbClr val="114454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45720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114454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785938"/>
            <a:ext cx="4572000" cy="26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ctrTitle"/>
          </p:nvPr>
        </p:nvSpPr>
        <p:spPr>
          <a:xfrm>
            <a:off x="4113600" y="2878750"/>
            <a:ext cx="4505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es una Excepción?</a:t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  <a:endParaRPr sz="20000">
              <a:solidFill>
                <a:srgbClr val="18637B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1556175" y="2233625"/>
            <a:ext cx="6031800" cy="10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Una excepción en términos de lenguaje de programación es la indicación de un problema que ocurre durante la ejecución de un programa.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ctrTitle"/>
          </p:nvPr>
        </p:nvSpPr>
        <p:spPr>
          <a:xfrm>
            <a:off x="4098400" y="2534175"/>
            <a:ext cx="3572400" cy="15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¿Para que se usa?</a:t>
            </a:r>
            <a:endParaRPr/>
          </a:p>
        </p:txBody>
      </p:sp>
      <p:sp>
        <p:nvSpPr>
          <p:cNvPr id="122" name="Shape 122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2</a:t>
            </a:r>
            <a:endParaRPr sz="20000">
              <a:solidFill>
                <a:srgbClr val="18637B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" type="body"/>
          </p:nvPr>
        </p:nvSpPr>
        <p:spPr>
          <a:xfrm>
            <a:off x="1556175" y="2233625"/>
            <a:ext cx="6031800" cy="10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 usa para controlar los errores producidos durante la ejecución de un programa y que el programa no se detenga su curso normal.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ctrTitle"/>
          </p:nvPr>
        </p:nvSpPr>
        <p:spPr>
          <a:xfrm>
            <a:off x="4098400" y="2534175"/>
            <a:ext cx="3572400" cy="15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se usa?</a:t>
            </a:r>
            <a:endParaRPr/>
          </a:p>
        </p:txBody>
      </p:sp>
      <p:sp>
        <p:nvSpPr>
          <p:cNvPr id="133" name="Shape 133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3</a:t>
            </a:r>
            <a:endParaRPr sz="20000">
              <a:solidFill>
                <a:srgbClr val="18637B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Hay dos formas de usarlas</a:t>
            </a:r>
            <a:endParaRPr/>
          </a:p>
        </p:txBody>
      </p:sp>
      <p:grpSp>
        <p:nvGrpSpPr>
          <p:cNvPr id="139" name="Shape 139"/>
          <p:cNvGrpSpPr/>
          <p:nvPr/>
        </p:nvGrpSpPr>
        <p:grpSpPr>
          <a:xfrm>
            <a:off x="348269" y="907692"/>
            <a:ext cx="369549" cy="274765"/>
            <a:chOff x="5247525" y="3007275"/>
            <a:chExt cx="517575" cy="384825"/>
          </a:xfrm>
        </p:grpSpPr>
        <p:sp>
          <p:nvSpPr>
            <p:cNvPr id="140" name="Shape 140"/>
            <p:cNvSpPr/>
            <p:nvPr/>
          </p:nvSpPr>
          <p:spPr>
            <a:xfrm>
              <a:off x="5247525" y="3007275"/>
              <a:ext cx="348900" cy="348900"/>
            </a:xfrm>
            <a:custGeom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5566575" y="3193575"/>
              <a:ext cx="198525" cy="198525"/>
            </a:xfrm>
            <a:custGeom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" name="Shape 142"/>
          <p:cNvSpPr txBox="1"/>
          <p:nvPr/>
        </p:nvSpPr>
        <p:spPr>
          <a:xfrm>
            <a:off x="3878923" y="3102000"/>
            <a:ext cx="5967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01</a:t>
            </a:r>
            <a:endParaRPr b="1" sz="24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4475989" y="3130388"/>
            <a:ext cx="0" cy="393000"/>
          </a:xfrm>
          <a:prstGeom prst="straightConnector1">
            <a:avLst/>
          </a:prstGeom>
          <a:noFill/>
          <a:ln cap="rnd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Shape 144"/>
          <p:cNvSpPr txBox="1"/>
          <p:nvPr/>
        </p:nvSpPr>
        <p:spPr>
          <a:xfrm>
            <a:off x="4531749" y="3115425"/>
            <a:ext cx="14547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Text Title</a:t>
            </a:r>
            <a:endParaRPr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P</a:t>
            </a:r>
            <a:r>
              <a:rPr b="0" i="0" lang="en" sz="10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lace your own text here</a:t>
            </a:r>
            <a:endParaRPr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45" name="Shape 145"/>
          <p:cNvSpPr/>
          <p:nvPr/>
        </p:nvSpPr>
        <p:spPr>
          <a:xfrm>
            <a:off x="3759030" y="3173172"/>
            <a:ext cx="2227500" cy="749700"/>
          </a:xfrm>
          <a:prstGeom prst="homePlate">
            <a:avLst>
              <a:gd fmla="val 35440" name="adj"/>
            </a:avLst>
          </a:prstGeom>
          <a:solidFill>
            <a:srgbClr val="1657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3759031" y="2423316"/>
            <a:ext cx="2554800" cy="749700"/>
          </a:xfrm>
          <a:prstGeom prst="homePlate">
            <a:avLst>
              <a:gd fmla="val 35440" name="adj"/>
            </a:avLst>
          </a:prstGeom>
          <a:solidFill>
            <a:srgbClr val="94BF6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2898297" y="2226790"/>
            <a:ext cx="882600" cy="954000"/>
          </a:xfrm>
          <a:custGeom>
            <a:pathLst>
              <a:path extrusionOk="0" h="120000" w="120000">
                <a:moveTo>
                  <a:pt x="33" y="0"/>
                </a:moveTo>
                <a:lnTo>
                  <a:pt x="120000" y="25236"/>
                </a:lnTo>
                <a:lnTo>
                  <a:pt x="120000" y="120000"/>
                </a:lnTo>
                <a:lnTo>
                  <a:pt x="311" y="103519"/>
                </a:lnTo>
                <a:cubicBezTo>
                  <a:pt x="497" y="69012"/>
                  <a:pt x="-151" y="34506"/>
                  <a:pt x="33" y="0"/>
                </a:cubicBezTo>
                <a:close/>
              </a:path>
            </a:pathLst>
          </a:custGeom>
          <a:solidFill>
            <a:srgbClr val="87AF6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Shape 148"/>
          <p:cNvSpPr/>
          <p:nvPr/>
        </p:nvSpPr>
        <p:spPr>
          <a:xfrm>
            <a:off x="2892403" y="3045652"/>
            <a:ext cx="888600" cy="880200"/>
          </a:xfrm>
          <a:custGeom>
            <a:pathLst>
              <a:path extrusionOk="0" h="120000" w="120000">
                <a:moveTo>
                  <a:pt x="552" y="0"/>
                </a:moveTo>
                <a:lnTo>
                  <a:pt x="120000" y="17302"/>
                </a:lnTo>
                <a:lnTo>
                  <a:pt x="120000" y="119999"/>
                </a:lnTo>
                <a:lnTo>
                  <a:pt x="0" y="120000"/>
                </a:lnTo>
                <a:cubicBezTo>
                  <a:pt x="184" y="79999"/>
                  <a:pt x="368" y="40000"/>
                  <a:pt x="552" y="0"/>
                </a:cubicBezTo>
                <a:close/>
              </a:path>
            </a:pathLst>
          </a:custGeom>
          <a:solidFill>
            <a:srgbClr val="0F3D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Shape 149"/>
          <p:cNvSpPr/>
          <p:nvPr/>
        </p:nvSpPr>
        <p:spPr>
          <a:xfrm flipH="1">
            <a:off x="2018279" y="3041556"/>
            <a:ext cx="882900" cy="876000"/>
          </a:xfrm>
          <a:custGeom>
            <a:pathLst>
              <a:path extrusionOk="0" h="120000" w="120000">
                <a:moveTo>
                  <a:pt x="80" y="0"/>
                </a:moveTo>
                <a:lnTo>
                  <a:pt x="120000" y="17383"/>
                </a:lnTo>
                <a:lnTo>
                  <a:pt x="120000" y="120000"/>
                </a:lnTo>
                <a:lnTo>
                  <a:pt x="80" y="119999"/>
                </a:lnTo>
                <a:cubicBezTo>
                  <a:pt x="-197" y="79999"/>
                  <a:pt x="358" y="40000"/>
                  <a:pt x="80" y="0"/>
                </a:cubicBezTo>
                <a:close/>
              </a:path>
            </a:pathLst>
          </a:custGeom>
          <a:solidFill>
            <a:srgbClr val="1657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Shape 150"/>
          <p:cNvSpPr/>
          <p:nvPr/>
        </p:nvSpPr>
        <p:spPr>
          <a:xfrm flipH="1">
            <a:off x="2016085" y="2228837"/>
            <a:ext cx="886800" cy="939600"/>
          </a:xfrm>
          <a:custGeom>
            <a:pathLst>
              <a:path extrusionOk="0" h="120000" w="120000">
                <a:moveTo>
                  <a:pt x="33" y="0"/>
                </a:moveTo>
                <a:lnTo>
                  <a:pt x="120000" y="25359"/>
                </a:lnTo>
                <a:lnTo>
                  <a:pt x="120000" y="120000"/>
                </a:lnTo>
                <a:lnTo>
                  <a:pt x="310" y="104052"/>
                </a:lnTo>
                <a:cubicBezTo>
                  <a:pt x="495" y="69019"/>
                  <a:pt x="-151" y="35032"/>
                  <a:pt x="33" y="0"/>
                </a:cubicBezTo>
                <a:close/>
              </a:path>
            </a:pathLst>
          </a:custGeom>
          <a:solidFill>
            <a:srgbClr val="94BF6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1985550" y="2327950"/>
            <a:ext cx="477600" cy="1598100"/>
          </a:xfrm>
          <a:custGeom>
            <a:pathLst>
              <a:path extrusionOk="0" h="120000" w="120000">
                <a:moveTo>
                  <a:pt x="0" y="115785"/>
                </a:moveTo>
                <a:lnTo>
                  <a:pt x="0" y="3719"/>
                </a:lnTo>
                <a:lnTo>
                  <a:pt x="120000" y="0"/>
                </a:lnTo>
                <a:lnTo>
                  <a:pt x="120000" y="120000"/>
                </a:lnTo>
                <a:lnTo>
                  <a:pt x="0" y="115785"/>
                </a:lnTo>
                <a:close/>
              </a:path>
            </a:pathLst>
          </a:custGeom>
          <a:gradFill>
            <a:gsLst>
              <a:gs pos="0">
                <a:srgbClr val="FFFFFF">
                  <a:alpha val="9803"/>
                </a:srgbClr>
              </a:gs>
              <a:gs pos="100000">
                <a:srgbClr val="FFFFFF">
                  <a:alpha val="24705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3878923" y="2568600"/>
            <a:ext cx="5967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01</a:t>
            </a:r>
            <a:endParaRPr b="1" sz="24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4475989" y="2596988"/>
            <a:ext cx="0" cy="393000"/>
          </a:xfrm>
          <a:prstGeom prst="straightConnector1">
            <a:avLst/>
          </a:prstGeom>
          <a:noFill/>
          <a:ln cap="rnd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Shape 154"/>
          <p:cNvSpPr txBox="1"/>
          <p:nvPr/>
        </p:nvSpPr>
        <p:spPr>
          <a:xfrm>
            <a:off x="4531749" y="2582025"/>
            <a:ext cx="14547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Capturarlas</a:t>
            </a:r>
            <a:endParaRPr b="1" sz="12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(Try-Catch)</a:t>
            </a:r>
            <a:endParaRPr b="1" sz="12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55" name="Shape 155"/>
          <p:cNvSpPr txBox="1"/>
          <p:nvPr/>
        </p:nvSpPr>
        <p:spPr>
          <a:xfrm>
            <a:off x="3878949" y="3306375"/>
            <a:ext cx="5967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02</a:t>
            </a:r>
            <a:endParaRPr b="1" sz="2400">
              <a:latin typeface="Nixie One"/>
              <a:ea typeface="Nixie One"/>
              <a:cs typeface="Nixie One"/>
              <a:sym typeface="Nixie One"/>
            </a:endParaRPr>
          </a:p>
        </p:txBody>
      </p:sp>
      <p:cxnSp>
        <p:nvCxnSpPr>
          <p:cNvPr id="156" name="Shape 156"/>
          <p:cNvCxnSpPr/>
          <p:nvPr/>
        </p:nvCxnSpPr>
        <p:spPr>
          <a:xfrm>
            <a:off x="4475988" y="3334758"/>
            <a:ext cx="0" cy="393000"/>
          </a:xfrm>
          <a:prstGeom prst="straightConnector1">
            <a:avLst/>
          </a:prstGeom>
          <a:noFill/>
          <a:ln cap="rnd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7" name="Shape 157"/>
          <p:cNvSpPr txBox="1"/>
          <p:nvPr/>
        </p:nvSpPr>
        <p:spPr>
          <a:xfrm>
            <a:off x="4531759" y="3323899"/>
            <a:ext cx="13851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Especificarlas</a:t>
            </a:r>
            <a:endParaRPr b="1" sz="12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(Throws)</a:t>
            </a:r>
            <a:endParaRPr b="1" sz="12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58" name="Shape 158"/>
          <p:cNvSpPr/>
          <p:nvPr/>
        </p:nvSpPr>
        <p:spPr>
          <a:xfrm flipH="1">
            <a:off x="3787125" y="2424175"/>
            <a:ext cx="91800" cy="1501800"/>
          </a:xfrm>
          <a:custGeom>
            <a:pathLst>
              <a:path extrusionOk="0" h="120000" w="120000">
                <a:moveTo>
                  <a:pt x="0" y="115785"/>
                </a:moveTo>
                <a:lnTo>
                  <a:pt x="0" y="3719"/>
                </a:lnTo>
                <a:lnTo>
                  <a:pt x="120000" y="0"/>
                </a:lnTo>
                <a:lnTo>
                  <a:pt x="120000" y="120000"/>
                </a:lnTo>
                <a:lnTo>
                  <a:pt x="0" y="115785"/>
                </a:lnTo>
                <a:close/>
              </a:path>
            </a:pathLst>
          </a:custGeom>
          <a:gradFill>
            <a:gsLst>
              <a:gs pos="0">
                <a:srgbClr val="FFFFFF">
                  <a:alpha val="9803"/>
                </a:srgbClr>
              </a:gs>
              <a:gs pos="100000">
                <a:srgbClr val="FFFFFF">
                  <a:alpha val="24705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" name="Shape 159"/>
          <p:cNvGrpSpPr/>
          <p:nvPr/>
        </p:nvGrpSpPr>
        <p:grpSpPr>
          <a:xfrm>
            <a:off x="3185081" y="3378674"/>
            <a:ext cx="333902" cy="333902"/>
            <a:chOff x="5941025" y="3634400"/>
            <a:chExt cx="467650" cy="467650"/>
          </a:xfrm>
        </p:grpSpPr>
        <p:sp>
          <p:nvSpPr>
            <p:cNvPr id="160" name="Shape 160"/>
            <p:cNvSpPr/>
            <p:nvPr/>
          </p:nvSpPr>
          <p:spPr>
            <a:xfrm>
              <a:off x="5941025" y="3634400"/>
              <a:ext cx="467650" cy="467650"/>
            </a:xfrm>
            <a:custGeom>
              <a:pathLst>
                <a:path extrusionOk="0" fill="none" h="18706" w="18706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6211975" y="3753150"/>
              <a:ext cx="19525" cy="18900"/>
            </a:xfrm>
            <a:custGeom>
              <a:pathLst>
                <a:path extrusionOk="0" fill="none" h="756" w="781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5943475" y="3695900"/>
              <a:ext cx="177800" cy="351350"/>
            </a:xfrm>
            <a:custGeom>
              <a:pathLst>
                <a:path extrusionOk="0" fill="none" h="14054" w="7112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6128575" y="3695900"/>
              <a:ext cx="86475" cy="47525"/>
            </a:xfrm>
            <a:custGeom>
              <a:pathLst>
                <a:path extrusionOk="0" fill="none" h="1901" w="3459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6357500" y="3940075"/>
              <a:ext cx="18900" cy="34725"/>
            </a:xfrm>
            <a:custGeom>
              <a:pathLst>
                <a:path extrusionOk="0" fill="none" h="1389" w="756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6202850" y="3720875"/>
              <a:ext cx="204000" cy="278875"/>
            </a:xfrm>
            <a:custGeom>
              <a:pathLst>
                <a:path extrusionOk="0" fill="none" h="11155" w="816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" name="Shape 166"/>
          <p:cNvGrpSpPr/>
          <p:nvPr/>
        </p:nvGrpSpPr>
        <p:grpSpPr>
          <a:xfrm>
            <a:off x="3167257" y="4158767"/>
            <a:ext cx="369549" cy="274765"/>
            <a:chOff x="5247525" y="3007275"/>
            <a:chExt cx="517575" cy="384825"/>
          </a:xfrm>
        </p:grpSpPr>
        <p:sp>
          <p:nvSpPr>
            <p:cNvPr id="167" name="Shape 167"/>
            <p:cNvSpPr/>
            <p:nvPr/>
          </p:nvSpPr>
          <p:spPr>
            <a:xfrm>
              <a:off x="5247525" y="3007275"/>
              <a:ext cx="348900" cy="348900"/>
            </a:xfrm>
            <a:custGeom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5566575" y="3193575"/>
              <a:ext cx="198525" cy="198525"/>
            </a:xfrm>
            <a:custGeom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Shape 169"/>
          <p:cNvGrpSpPr/>
          <p:nvPr/>
        </p:nvGrpSpPr>
        <p:grpSpPr>
          <a:xfrm>
            <a:off x="3199432" y="2522966"/>
            <a:ext cx="305199" cy="319997"/>
            <a:chOff x="5961125" y="1623900"/>
            <a:chExt cx="427450" cy="448175"/>
          </a:xfrm>
        </p:grpSpPr>
        <p:sp>
          <p:nvSpPr>
            <p:cNvPr id="170" name="Shape 170"/>
            <p:cNvSpPr/>
            <p:nvPr/>
          </p:nvSpPr>
          <p:spPr>
            <a:xfrm>
              <a:off x="5961125" y="1678700"/>
              <a:ext cx="376925" cy="376925"/>
            </a:xfrm>
            <a:custGeom>
              <a:pathLst>
                <a:path extrusionOk="0" fill="none" h="15077" w="15077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6009825" y="1727425"/>
              <a:ext cx="279500" cy="279500"/>
            </a:xfrm>
            <a:custGeom>
              <a:pathLst>
                <a:path extrusionOk="0" fill="none" h="11180" w="1118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6107250" y="1824850"/>
              <a:ext cx="84650" cy="84650"/>
            </a:xfrm>
            <a:custGeom>
              <a:pathLst>
                <a:path extrusionOk="0" fill="none" h="3386" w="3386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6058550" y="1776125"/>
              <a:ext cx="182075" cy="182075"/>
            </a:xfrm>
            <a:custGeom>
              <a:pathLst>
                <a:path extrusionOk="0" fill="none" h="7283" w="7283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5971475" y="2001400"/>
              <a:ext cx="74925" cy="70675"/>
            </a:xfrm>
            <a:custGeom>
              <a:pathLst>
                <a:path extrusionOk="0" fill="none" h="2827" w="2997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6253375" y="2001400"/>
              <a:ext cx="74325" cy="70675"/>
            </a:xfrm>
            <a:custGeom>
              <a:pathLst>
                <a:path extrusionOk="0" fill="none" h="2827" w="2973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6137700" y="1623900"/>
              <a:ext cx="250875" cy="255150"/>
            </a:xfrm>
            <a:custGeom>
              <a:pathLst>
                <a:path extrusionOk="0" fill="none" h="10206" w="10035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Estructura try-catch</a:t>
            </a:r>
            <a:endParaRPr/>
          </a:p>
        </p:txBody>
      </p:sp>
      <p:sp>
        <p:nvSpPr>
          <p:cNvPr id="182" name="Shape 182"/>
          <p:cNvSpPr/>
          <p:nvPr/>
        </p:nvSpPr>
        <p:spPr>
          <a:xfrm>
            <a:off x="1053050" y="2290250"/>
            <a:ext cx="2731800" cy="2010900"/>
          </a:xfrm>
          <a:prstGeom prst="homePlate">
            <a:avLst>
              <a:gd fmla="val 30129" name="adj"/>
            </a:avLst>
          </a:prstGeom>
          <a:solidFill>
            <a:srgbClr val="94BF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Bloque try{}</a:t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Se escriben las sentencias que puedan producir errores  </a:t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3262563" y="2290250"/>
            <a:ext cx="2784000" cy="2010900"/>
          </a:xfrm>
          <a:prstGeom prst="chevron">
            <a:avLst>
              <a:gd fmla="val 29853" name="adj"/>
            </a:avLst>
          </a:prstGeom>
          <a:solidFill>
            <a:srgbClr val="3B8D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Bloque catch(){}</a:t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Puede haber varios catch.</a:t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Aquí se controlan los posibles errores </a:t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84" name="Shape 184"/>
          <p:cNvSpPr/>
          <p:nvPr/>
        </p:nvSpPr>
        <p:spPr>
          <a:xfrm>
            <a:off x="5524609" y="2290250"/>
            <a:ext cx="2784000" cy="2010900"/>
          </a:xfrm>
          <a:prstGeom prst="chevron">
            <a:avLst>
              <a:gd fmla="val 29853" name="adj"/>
            </a:avLst>
          </a:prstGeom>
          <a:solidFill>
            <a:srgbClr val="16575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Bloque finally{}</a:t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Este bloque se ejecuta siempre.</a:t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 Se estudiará mejor en los ficheros y arrays</a:t>
            </a:r>
            <a:endParaRPr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grpSp>
        <p:nvGrpSpPr>
          <p:cNvPr id="185" name="Shape 185"/>
          <p:cNvGrpSpPr/>
          <p:nvPr/>
        </p:nvGrpSpPr>
        <p:grpSpPr>
          <a:xfrm>
            <a:off x="348269" y="907692"/>
            <a:ext cx="369549" cy="274765"/>
            <a:chOff x="5247525" y="3007275"/>
            <a:chExt cx="517575" cy="384825"/>
          </a:xfrm>
        </p:grpSpPr>
        <p:sp>
          <p:nvSpPr>
            <p:cNvPr id="186" name="Shape 186"/>
            <p:cNvSpPr/>
            <p:nvPr/>
          </p:nvSpPr>
          <p:spPr>
            <a:xfrm>
              <a:off x="5247525" y="3007275"/>
              <a:ext cx="348900" cy="348900"/>
            </a:xfrm>
            <a:custGeom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5566575" y="3193575"/>
              <a:ext cx="198525" cy="198525"/>
            </a:xfrm>
            <a:custGeom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952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Throws</a:t>
            </a:r>
            <a:endParaRPr/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Si se decide no capturar las excepciones, se debe especificar que un método puede lanzar una excepción en caso de error.</a:t>
            </a:r>
            <a:endParaRPr/>
          </a:p>
        </p:txBody>
      </p:sp>
      <p:grpSp>
        <p:nvGrpSpPr>
          <p:cNvPr id="194" name="Shape 194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95" name="Shape 195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arw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